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5" autoAdjust="0"/>
  </p:normalViewPr>
  <p:slideViewPr>
    <p:cSldViewPr snapToGrid="0">
      <p:cViewPr varScale="1">
        <p:scale>
          <a:sx n="78" d="100"/>
          <a:sy n="78" d="100"/>
        </p:scale>
        <p:origin x="110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2FADE-AC21-400B-83F7-547A22F8C963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1A8DE5-B54B-4084-9130-D6FCB5B316DA}">
      <dgm:prSet/>
      <dgm:spPr/>
      <dgm:t>
        <a:bodyPr/>
        <a:lstStyle/>
        <a:p>
          <a:r>
            <a:rPr lang="en-US" dirty="0"/>
            <a:t>Ο π</a:t>
          </a:r>
          <a:r>
            <a:rPr lang="en-US" dirty="0" err="1"/>
            <a:t>ρόσθιος</a:t>
          </a:r>
          <a:r>
            <a:rPr lang="en-US" dirty="0"/>
            <a:t> </a:t>
          </a:r>
          <a:r>
            <a:rPr lang="en-US" dirty="0" err="1"/>
            <a:t>χι</a:t>
          </a:r>
          <a:r>
            <a:rPr lang="en-US" dirty="0"/>
            <a:t>αστός σύνδεσμος ( ΠΧΣ ) είναι ισχυρός σταθεροποιός ενδοθυλακικός  σύνδεσμος  του γόνατος που παρέχει περίπου το 86% της αντίστασης στην πρόσθια μετατόπιση της κνήμης.</a:t>
          </a:r>
        </a:p>
      </dgm:t>
    </dgm:pt>
    <dgm:pt modelId="{F2E9A49D-DE43-4274-A0D7-70737A455E22}" type="parTrans" cxnId="{21EBB152-FC5C-4240-A575-F5C2080A1AAF}">
      <dgm:prSet/>
      <dgm:spPr/>
      <dgm:t>
        <a:bodyPr/>
        <a:lstStyle/>
        <a:p>
          <a:endParaRPr lang="en-US"/>
        </a:p>
      </dgm:t>
    </dgm:pt>
    <dgm:pt modelId="{EDD58988-AC2A-4F07-BF00-98927EB39925}" type="sibTrans" cxnId="{21EBB152-FC5C-4240-A575-F5C2080A1AAF}">
      <dgm:prSet/>
      <dgm:spPr/>
      <dgm:t>
        <a:bodyPr/>
        <a:lstStyle/>
        <a:p>
          <a:endParaRPr lang="en-US"/>
        </a:p>
      </dgm:t>
    </dgm:pt>
    <dgm:pt modelId="{638929B8-8287-43A1-A5CD-A941EAF5DBC0}">
      <dgm:prSet/>
      <dgm:spPr/>
      <dgm:t>
        <a:bodyPr/>
        <a:lstStyle/>
        <a:p>
          <a:r>
            <a:rPr lang="en-US"/>
            <a:t>Η ρήξη του ΠΧΣ οδηγεί σε μηχανική αστάθεια της άρθρωσης του γόνατος, αλλαγή της κινηματικής της και μακροπρόθεσμες αρθρίτιδες.</a:t>
          </a:r>
        </a:p>
      </dgm:t>
    </dgm:pt>
    <dgm:pt modelId="{5D00115E-DF81-4AF0-82C9-3341A9474A93}" type="parTrans" cxnId="{515C3473-36A6-43E9-B982-68B9D11E8F5A}">
      <dgm:prSet/>
      <dgm:spPr/>
      <dgm:t>
        <a:bodyPr/>
        <a:lstStyle/>
        <a:p>
          <a:endParaRPr lang="en-US"/>
        </a:p>
      </dgm:t>
    </dgm:pt>
    <dgm:pt modelId="{921E6B7B-7BBC-4575-ACE8-7FD0191D667E}" type="sibTrans" cxnId="{515C3473-36A6-43E9-B982-68B9D11E8F5A}">
      <dgm:prSet/>
      <dgm:spPr/>
      <dgm:t>
        <a:bodyPr/>
        <a:lstStyle/>
        <a:p>
          <a:endParaRPr lang="en-US"/>
        </a:p>
      </dgm:t>
    </dgm:pt>
    <dgm:pt modelId="{F10B1A72-0304-48ED-8143-791F2436BEE0}" type="pres">
      <dgm:prSet presAssocID="{9AC2FADE-AC21-400B-83F7-547A22F8C963}" presName="Name0" presStyleCnt="0">
        <dgm:presLayoutVars>
          <dgm:dir/>
          <dgm:animLvl val="lvl"/>
          <dgm:resizeHandles val="exact"/>
        </dgm:presLayoutVars>
      </dgm:prSet>
      <dgm:spPr/>
    </dgm:pt>
    <dgm:pt modelId="{FF143839-DDB3-4B88-8A40-80F8068EE912}" type="pres">
      <dgm:prSet presAssocID="{638929B8-8287-43A1-A5CD-A941EAF5DBC0}" presName="boxAndChildren" presStyleCnt="0"/>
      <dgm:spPr/>
    </dgm:pt>
    <dgm:pt modelId="{04BA8590-3E54-4C42-AD78-9708758D5109}" type="pres">
      <dgm:prSet presAssocID="{638929B8-8287-43A1-A5CD-A941EAF5DBC0}" presName="parentTextBox" presStyleLbl="node1" presStyleIdx="0" presStyleCnt="2"/>
      <dgm:spPr/>
    </dgm:pt>
    <dgm:pt modelId="{F2356EA9-2B60-4598-BBF7-27218C2411EC}" type="pres">
      <dgm:prSet presAssocID="{EDD58988-AC2A-4F07-BF00-98927EB39925}" presName="sp" presStyleCnt="0"/>
      <dgm:spPr/>
    </dgm:pt>
    <dgm:pt modelId="{B450A5B3-7DB0-4B9A-9271-2427A2629DDE}" type="pres">
      <dgm:prSet presAssocID="{C61A8DE5-B54B-4084-9130-D6FCB5B316DA}" presName="arrowAndChildren" presStyleCnt="0"/>
      <dgm:spPr/>
    </dgm:pt>
    <dgm:pt modelId="{B6E8C46A-A10C-4EEE-8C6F-FE50724864DB}" type="pres">
      <dgm:prSet presAssocID="{C61A8DE5-B54B-4084-9130-D6FCB5B316DA}" presName="parentTextArrow" presStyleLbl="node1" presStyleIdx="1" presStyleCnt="2"/>
      <dgm:spPr/>
    </dgm:pt>
  </dgm:ptLst>
  <dgm:cxnLst>
    <dgm:cxn modelId="{50352828-EA38-4619-BB0F-64872175137B}" type="presOf" srcId="{638929B8-8287-43A1-A5CD-A941EAF5DBC0}" destId="{04BA8590-3E54-4C42-AD78-9708758D5109}" srcOrd="0" destOrd="0" presId="urn:microsoft.com/office/officeart/2005/8/layout/process4"/>
    <dgm:cxn modelId="{21EBB152-FC5C-4240-A575-F5C2080A1AAF}" srcId="{9AC2FADE-AC21-400B-83F7-547A22F8C963}" destId="{C61A8DE5-B54B-4084-9130-D6FCB5B316DA}" srcOrd="0" destOrd="0" parTransId="{F2E9A49D-DE43-4274-A0D7-70737A455E22}" sibTransId="{EDD58988-AC2A-4F07-BF00-98927EB39925}"/>
    <dgm:cxn modelId="{515C3473-36A6-43E9-B982-68B9D11E8F5A}" srcId="{9AC2FADE-AC21-400B-83F7-547A22F8C963}" destId="{638929B8-8287-43A1-A5CD-A941EAF5DBC0}" srcOrd="1" destOrd="0" parTransId="{5D00115E-DF81-4AF0-82C9-3341A9474A93}" sibTransId="{921E6B7B-7BBC-4575-ACE8-7FD0191D667E}"/>
    <dgm:cxn modelId="{3BAFF2FD-5E28-4048-BA95-7538A1E82D1A}" type="presOf" srcId="{C61A8DE5-B54B-4084-9130-D6FCB5B316DA}" destId="{B6E8C46A-A10C-4EEE-8C6F-FE50724864DB}" srcOrd="0" destOrd="0" presId="urn:microsoft.com/office/officeart/2005/8/layout/process4"/>
    <dgm:cxn modelId="{8B47E2FE-0322-471B-9E76-42B45DB88D8D}" type="presOf" srcId="{9AC2FADE-AC21-400B-83F7-547A22F8C963}" destId="{F10B1A72-0304-48ED-8143-791F2436BEE0}" srcOrd="0" destOrd="0" presId="urn:microsoft.com/office/officeart/2005/8/layout/process4"/>
    <dgm:cxn modelId="{BE57B3E5-8E46-4305-BA3B-DF4D6E434F21}" type="presParOf" srcId="{F10B1A72-0304-48ED-8143-791F2436BEE0}" destId="{FF143839-DDB3-4B88-8A40-80F8068EE912}" srcOrd="0" destOrd="0" presId="urn:microsoft.com/office/officeart/2005/8/layout/process4"/>
    <dgm:cxn modelId="{7E7E052A-AF81-4C58-99C3-342953AF8B25}" type="presParOf" srcId="{FF143839-DDB3-4B88-8A40-80F8068EE912}" destId="{04BA8590-3E54-4C42-AD78-9708758D5109}" srcOrd="0" destOrd="0" presId="urn:microsoft.com/office/officeart/2005/8/layout/process4"/>
    <dgm:cxn modelId="{A28B3E38-63DA-44A2-A602-24C8925919A0}" type="presParOf" srcId="{F10B1A72-0304-48ED-8143-791F2436BEE0}" destId="{F2356EA9-2B60-4598-BBF7-27218C2411EC}" srcOrd="1" destOrd="0" presId="urn:microsoft.com/office/officeart/2005/8/layout/process4"/>
    <dgm:cxn modelId="{DA2B272F-A94E-467D-9A37-647F6A598A17}" type="presParOf" srcId="{F10B1A72-0304-48ED-8143-791F2436BEE0}" destId="{B450A5B3-7DB0-4B9A-9271-2427A2629DDE}" srcOrd="2" destOrd="0" presId="urn:microsoft.com/office/officeart/2005/8/layout/process4"/>
    <dgm:cxn modelId="{930A7E80-A07C-4A6F-A79B-15D416448E4F}" type="presParOf" srcId="{B450A5B3-7DB0-4B9A-9271-2427A2629DDE}" destId="{B6E8C46A-A10C-4EEE-8C6F-FE50724864D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A8590-3E54-4C42-AD78-9708758D5109}">
      <dsp:nvSpPr>
        <dsp:cNvPr id="0" name=""/>
        <dsp:cNvSpPr/>
      </dsp:nvSpPr>
      <dsp:spPr>
        <a:xfrm>
          <a:off x="0" y="3793277"/>
          <a:ext cx="7559675" cy="248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Η ρήξη του ΠΧΣ οδηγεί σε μηχανική αστάθεια της άρθρωσης του γόνατος, αλλαγή της κινηματικής της και μακροπρόθεσμες αρθρίτιδες.</a:t>
          </a:r>
        </a:p>
      </dsp:txBody>
      <dsp:txXfrm>
        <a:off x="0" y="3793277"/>
        <a:ext cx="7559675" cy="2488800"/>
      </dsp:txXfrm>
    </dsp:sp>
    <dsp:sp modelId="{B6E8C46A-A10C-4EEE-8C6F-FE50724864DB}">
      <dsp:nvSpPr>
        <dsp:cNvPr id="0" name=""/>
        <dsp:cNvSpPr/>
      </dsp:nvSpPr>
      <dsp:spPr>
        <a:xfrm rot="10800000">
          <a:off x="0" y="2834"/>
          <a:ext cx="7559675" cy="3827775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Ο π</a:t>
          </a:r>
          <a:r>
            <a:rPr lang="en-US" sz="2900" kern="1200" dirty="0" err="1"/>
            <a:t>ρόσθιος</a:t>
          </a:r>
          <a:r>
            <a:rPr lang="en-US" sz="2900" kern="1200" dirty="0"/>
            <a:t> </a:t>
          </a:r>
          <a:r>
            <a:rPr lang="en-US" sz="2900" kern="1200" dirty="0" err="1"/>
            <a:t>χι</a:t>
          </a:r>
          <a:r>
            <a:rPr lang="en-US" sz="2900" kern="1200" dirty="0"/>
            <a:t>αστός σύνδεσμος ( ΠΧΣ ) είναι ισχυρός σταθεροποιός ενδοθυλακικός  σύνδεσμος  του γόνατος που παρέχει περίπου το 86% της αντίστασης στην πρόσθια μετατόπιση της κνήμης.</a:t>
          </a:r>
        </a:p>
      </dsp:txBody>
      <dsp:txXfrm rot="10800000">
        <a:off x="0" y="2834"/>
        <a:ext cx="7559675" cy="248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A6B89E-4AF8-1CB0-21F5-97AA063A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177B7DD-6192-0B83-9FCA-5754F46B2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55D5B1-F4F1-9C29-FA4B-D7A6709B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F8F734-4059-00C9-E3F0-018B54B1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02640A8-3D80-CF4A-F8F6-2E7F8C30B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65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64A70A-A90C-8CED-A0EF-4F465846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B3F7C59-F4EE-33F1-FF87-44EB79F91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5D3E9FB-0A8A-CC3D-D27E-1C7E2958B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FF5312-1882-DA28-E817-F34F587A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6E1447-514F-D6D8-DC33-1888FDE2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84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7666DB4-37E4-6FA1-172F-AB6A3EE85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4629FED-DDC8-A0A3-5B91-5532E5CA5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B46F78-D2EF-77E3-111E-ADF3A0FD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31E34C-4AC0-078D-AC7C-B389ABC7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EFCA0E-3840-FA36-EB55-52877278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72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FAF286-FADC-BBE3-FC68-AB34BE61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55C15B-6786-4509-1A96-47A03B67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C68D0D-758E-1427-F845-2FCCB1F89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199FA1-EC7A-FD20-33E1-EDD0AEC6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00C742-4062-9338-4D24-5CF06E14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8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E123EB-05AD-76C3-3CCE-141F3885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1F994D-0666-E7C1-5472-BE7D65573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8F77804-2DBC-F975-02DC-63F3A0E90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5C24401-CC3A-55C1-9977-57DF7A7C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23EE96-8129-E610-75B7-EF2E4008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17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CBC76-88B1-AA8A-3275-12DCED8E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B8274E-3DC2-7E27-86AC-AEDABA37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ADF0312-E3CE-BCAA-CBC9-FC88776EF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A3602B7-C8B9-0E58-2445-54E8FDCB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8D14C6A-EAB8-F796-4A08-BCF66119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D34A12-1083-87C5-B7BD-829217F9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45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3FA155-4940-9A11-4894-79F0A3DE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917DF7-1B4A-26BE-77C9-EB4D05A2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2E52504-153F-D42A-0F32-8E5722858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5EC0912-6B36-10BE-E0D1-80A76F6D6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4C9C906-430E-2A82-FA29-9F2542DCE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CB9162E-06CB-9D76-DC26-811DDB97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61247B6-46C0-E0CB-F3D7-62B3004F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539F5AA-2A10-1CB2-5151-8E4A0C71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77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173689-9791-BFB2-F39D-E011D33B7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6B28F1D-3FF5-47C1-43D3-3715232F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FE9BAE-88E0-631F-A22A-1AB8B9F8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B6D08E8-20A2-9298-AB73-A3178513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463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5317393-6989-33E3-DF7C-3F282C4E2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5AC5868-D9B7-9DFC-DAC7-AB02796D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DD1F534-9835-2236-E495-99C3F459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17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E3B0BB-FD53-BE71-4173-9AC3C1BB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7AFEE1-F38E-8647-54C9-51B44714C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F4319AA-042D-1A6F-4E60-2D3AAFC92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B45A3FB-673C-25E7-910B-20D67876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6ECAB5-F48F-6F85-2F7A-73B9AFE5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9B5BDAC-394D-1BA1-2B72-1B2623B2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97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E70CBA-1C53-0A5D-909F-256A5677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A93E29E-029E-AF80-80F3-77AEA5701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694DE5-4E10-33E5-5D92-5B8C67B59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F6B086-DC18-4AE8-3E67-D84B0709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5B8C8B-ADA7-C07D-7F88-B4326123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F72B24B-91C4-711A-E94B-A668D858A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00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53212D3-22C8-34EA-B6D0-827F90A8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CA8B2-657F-3D80-44A3-CA8E86D0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70DE0B-330F-194C-E04A-0BDC66295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43366-10AB-42AB-93BE-CBB5A05E3E83}" type="datetimeFigureOut">
              <a:rPr lang="el-GR" smtClean="0"/>
              <a:t>6/8/2023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10780A-6F50-120C-38D9-285B49B3A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97B6D6F-9A07-4F8A-944B-562D9302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87D3-80AE-4A28-BE24-ADE58F0DE9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229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D5E8EF-EAAD-AB93-8630-C00E04C92FE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Πρόσθιος χιαστός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Αποκατάσταση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Θέση περιεχομένου 2">
            <a:extLst>
              <a:ext uri="{FF2B5EF4-FFF2-40B4-BE49-F238E27FC236}">
                <a16:creationId xmlns:a16="http://schemas.microsoft.com/office/drawing/2014/main" id="{1F71171A-9378-61B6-F81E-7E51E22A02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9893486"/>
              </p:ext>
            </p:extLst>
          </p:nvPr>
        </p:nvGraphicFramePr>
        <p:xfrm>
          <a:off x="2606880" y="210267"/>
          <a:ext cx="7559675" cy="628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37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6D4ED93-D9E6-185D-EA30-1EF0F3B5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4000">
                <a:solidFill>
                  <a:srgbClr val="FFFFFF"/>
                </a:solidFill>
              </a:rPr>
              <a:t>                     Κάκωση πρόσθιου χιαστού</a:t>
            </a:r>
          </a:p>
        </p:txBody>
      </p:sp>
      <p:sp>
        <p:nvSpPr>
          <p:cNvPr id="36" name="Θέση περιεχομένου 2">
            <a:extLst>
              <a:ext uri="{FF2B5EF4-FFF2-40B4-BE49-F238E27FC236}">
                <a16:creationId xmlns:a16="http://schemas.microsoft.com/office/drawing/2014/main" id="{2E0581CA-5416-FDCA-86CD-D9325BB5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l-GR" sz="2000"/>
              <a:t>Οι κακώσεις του πρόσθιου χιαστού συνδέσμου προέρχονται κυρίως από υπερβολικές φορτίσεις σε συνθήκες: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/>
              <a:t>Έξω στροφής κνήμης και βλαισοποίησης γόνατος σε ελαφριά κάμψη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/>
              <a:t>Έσω στροφής κνήμης και ραιβοποίηση γόνατος σε ελαφρά κάμψη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/>
              <a:t>Ελαφράς κάμψης γόνατος και υπέρμετρης σύσπασης τετρακεφάλου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000"/>
              <a:t>Υπερέκτασης γόνατος κ έσω στροφής κνήμης</a:t>
            </a:r>
          </a:p>
        </p:txBody>
      </p:sp>
    </p:spTree>
    <p:extLst>
      <p:ext uri="{BB962C8B-B14F-4D97-AF65-F5344CB8AC3E}">
        <p14:creationId xmlns:p14="http://schemas.microsoft.com/office/powerpoint/2010/main" val="248192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Θέση περιεχομένου 36" descr="Εικόνα που περιέχει καπνός, τέχνη, φως&#10;&#10;Περιγραφή που δημιουργήθηκε αυτόματα με χαμηλό επίπεδο εμπιστοσύνης">
            <a:extLst>
              <a:ext uri="{FF2B5EF4-FFF2-40B4-BE49-F238E27FC236}">
                <a16:creationId xmlns:a16="http://schemas.microsoft.com/office/drawing/2014/main" id="{ED491027-7FB3-19EF-2053-07085C50334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34"/>
          <a:stretch/>
        </p:blipFill>
        <p:spPr>
          <a:xfrm>
            <a:off x="6176433" y="1628357"/>
            <a:ext cx="5372100" cy="3601286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Θέση περιεχομένου 40" descr="Εικόνα που περιέχει κερί, φως, καπ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9A54F1DB-EB1B-07A7-03C3-3E305AB01E7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5" r="-2" b="9307"/>
          <a:stretch/>
        </p:blipFill>
        <p:spPr>
          <a:xfrm>
            <a:off x="643466" y="1628362"/>
            <a:ext cx="5372099" cy="36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8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293AA0C8-51DC-9F76-8F9C-7329C35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     Ο ρόλος του φυσικοθεραπευτή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6CFD037-9E35-FBBF-199F-684A624F3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Μετά την επέμβαση, ο ασθενής χρειάζεται φυσικοθεραπεία για να επανακτήσει την κίνηση, τη δύναμη και τη σταθερότητα του γόνατος.</a:t>
            </a:r>
          </a:p>
          <a:p>
            <a:r>
              <a:rPr lang="en-US" sz="2000"/>
              <a:t>Ο φυσικοθεραπευτής θα οδηγήσει τον ασθενή σε μία σειρά ασκήσεων και θεραπευτικών προγραμμάτων στοχεύοντας στην πλήρη αποκατάσταση και επανένταξη στις καθημερινές ασχολίες.</a:t>
            </a:r>
          </a:p>
        </p:txBody>
      </p:sp>
      <p:pic>
        <p:nvPicPr>
          <p:cNvPr id="9" name="Θέση περιεχομένου 8" descr="Εικόνα που περιέχει άτομο, ρουχισμός, παράθυρο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B93DE30-6728-D3EB-F3C4-A6137FFA5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r="34616" b="-1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: Shape 4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24AE129-B04B-19C4-7D09-BAFEFA3C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89" y="977394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Κινησιοθεραπ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εί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α                 Θεραπευτική άσκηση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D6E9C700-0E7F-BD53-93DE-906EDD94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Η κινησιοθεραπεία αποτελεί τα τελευταία στάδια της αποκατάστασης του ΠΧΣ καθώς στοχεύει στην τελειοποίηση των λειτουργικών δοκιμασιών του γόνατος.</a:t>
            </a:r>
          </a:p>
          <a:p>
            <a:r>
              <a:rPr lang="en-US" sz="2000"/>
              <a:t>Κριτήρια για την πλήρη επανένταξη είναι οι εργαστηριακές αξιολογήσεις δύναμης, ελαστικότητας, ιδιοδεκτικότητας και σταθερότητας.</a:t>
            </a:r>
            <a:endParaRPr lang="en-US" sz="2000" dirty="0"/>
          </a:p>
        </p:txBody>
      </p:sp>
      <p:pic>
        <p:nvPicPr>
          <p:cNvPr id="11" name="Θέση περιεχομένου 10" descr="Εικόνα που περιέχει φυσική κατάσταση, άτομο, Αγκώνας, ώμ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2DA4CF2-1940-1638-24AF-98D88E1A3E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r="9428" b="2"/>
          <a:stretch/>
        </p:blipFill>
        <p:spPr>
          <a:xfrm>
            <a:off x="8109502" y="1632507"/>
            <a:ext cx="3615776" cy="36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935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197</Words>
  <Application>Microsoft Office PowerPoint</Application>
  <PresentationFormat>Ευρεία οθόνη</PresentationFormat>
  <Paragraphs>15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Πρόσθιος χιαστός  Αποκατάσταση</vt:lpstr>
      <vt:lpstr>Παρουσίαση του PowerPoint</vt:lpstr>
      <vt:lpstr>                     Κάκωση πρόσθιου χιαστού</vt:lpstr>
      <vt:lpstr>Παρουσίαση του PowerPoint</vt:lpstr>
      <vt:lpstr>     Ο ρόλος του φυσικοθεραπευτή</vt:lpstr>
      <vt:lpstr>                                           Κινησιοθεραπεία                 Θεραπευτική άσκηση 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Πρόσθιος χιαστός  Αποκατάσταση</dc:title>
  <dc:creator>ΝΑΚΗΣ ΠΑΥΛΟΣ</dc:creator>
  <cp:lastModifiedBy>ΝΑΚΗΣ ΠΑΥΛΟΣ</cp:lastModifiedBy>
  <cp:revision>1</cp:revision>
  <dcterms:created xsi:type="dcterms:W3CDTF">2023-08-06T09:02:20Z</dcterms:created>
  <dcterms:modified xsi:type="dcterms:W3CDTF">2023-08-06T10:40:49Z</dcterms:modified>
</cp:coreProperties>
</file>